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92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5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27348"/>
            <a:ext cx="82296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8D7B8-908A-0048-B062-765C8C4460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83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6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2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8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4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jaffe@oge.gov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2862" r="25767" b="12557"/>
          <a:stretch/>
        </p:blipFill>
        <p:spPr>
          <a:xfrm>
            <a:off x="-1174" y="-1353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63" y="642445"/>
            <a:ext cx="6680534" cy="5010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248150"/>
            <a:ext cx="7381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901148" y="4783112"/>
            <a:ext cx="738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Professors, Authors, Book Deals, and Related IP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5773" y="300590"/>
            <a:ext cx="8786191" cy="14493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600" b="1" u="sng" dirty="0" smtClean="0"/>
              <a:t>Timing of Writing and Receipt of Compensation?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800" dirty="0" smtClean="0"/>
              <a:t>Two “</a:t>
            </a:r>
            <a:r>
              <a:rPr lang="en-US" altLang="en-US" sz="2800" dirty="0" smtClean="0">
                <a:solidFill>
                  <a:schemeClr val="accent1"/>
                </a:solidFill>
              </a:rPr>
              <a:t>rules of thumb</a:t>
            </a:r>
            <a:r>
              <a:rPr lang="en-US" altLang="en-US" sz="2800" dirty="0" smtClean="0"/>
              <a:t>” to keep in mind: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773" y="2319130"/>
            <a:ext cx="8229600" cy="3657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The ethics rules do not restrict the ability of an employee to get paid for writing a book unless the writing occurs during Government service, and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The “receipt” of compensation is attributable to the time the writing occurs.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6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9670106"/>
              </p:ext>
            </p:extLst>
          </p:nvPr>
        </p:nvGraphicFramePr>
        <p:xfrm>
          <a:off x="540026" y="1547192"/>
          <a:ext cx="7848600" cy="48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Chart" r:id="rId3" imgW="7791602" imgH="4448251" progId="MSGraph.Chart.8">
                  <p:embed followColorScheme="full"/>
                </p:oleObj>
              </mc:Choice>
              <mc:Fallback>
                <p:oleObj name="Chart" r:id="rId3" imgW="7791602" imgH="44482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26" y="1547192"/>
                        <a:ext cx="7848600" cy="486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420758" y="155713"/>
            <a:ext cx="8229600" cy="152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400" b="1" dirty="0" smtClean="0">
                <a:solidFill>
                  <a:schemeClr val="accent1"/>
                </a:solidFill>
              </a:rPr>
              <a:t>Government service, compensation and writing must overlap at some point in time in order for the ethics rules to apply.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2365" y="300590"/>
            <a:ext cx="7543800" cy="1449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u="sng" dirty="0" smtClean="0"/>
              <a:t>Type of Compensation?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2365" y="1749977"/>
            <a:ext cx="8229600" cy="4038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Advance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Royalties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Speaking Fees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Travel Expenses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>
              <a:buNone/>
              <a:defRPr/>
            </a:pPr>
            <a:r>
              <a:rPr lang="en-US" altLang="en-US" sz="2400" dirty="0" smtClean="0"/>
              <a:t>(All </a:t>
            </a:r>
            <a:r>
              <a:rPr lang="en-US" altLang="en-US" sz="2400" dirty="0"/>
              <a:t>except travel </a:t>
            </a:r>
            <a:r>
              <a:rPr lang="en-US" altLang="en-US" sz="2400" dirty="0" smtClean="0"/>
              <a:t>expenses are considered “compensation” for regular employees and SGEs - under 2635.807)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925" y="313842"/>
            <a:ext cx="7543800" cy="14493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u="sng" dirty="0" smtClean="0"/>
              <a:t>Who is Offering the Compensation and Why?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1925" y="2011017"/>
            <a:ext cx="8229600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The invitation or offer of compensation was extended by a person or entity who may be substantially affected by the performance of the employee's official duties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The circumstances indicate that the invitation to write the book was extended to the employee primarily because of his official position, rather than his expertise in the subject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4339" y="300590"/>
            <a:ext cx="7543800" cy="1449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u="sng" dirty="0" smtClean="0"/>
              <a:t>Other Ethics Considerations?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7104" y="1962012"/>
            <a:ext cx="7543800" cy="40227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Writing related activities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Supplemental agency regulations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Financial conflicts of interest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Impartiality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Supplementation of salary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Misuse of position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98"/>
          <p:cNvSpPr>
            <a:spLocks noChangeArrowheads="1"/>
          </p:cNvSpPr>
          <p:nvPr/>
        </p:nvSpPr>
        <p:spPr bwMode="auto">
          <a:xfrm>
            <a:off x="624509" y="109549"/>
            <a:ext cx="7962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ea typeface="Times New Roman" charset="0"/>
                <a:cs typeface="Times New Roman" charset="0"/>
              </a:rPr>
              <a:t>TABLE 1: Timing of Writing and Receipt of Compensation</a:t>
            </a:r>
            <a:endParaRPr lang="en-US" altLang="en-US" sz="16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u="sng" dirty="0">
                <a:ea typeface="Times New Roman" charset="0"/>
                <a:cs typeface="Times New Roman" charset="0"/>
              </a:rPr>
              <a:t>Regular Employees and SGEs</a:t>
            </a:r>
            <a:endParaRPr lang="en-US" altLang="en-US" sz="16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/>
          </a:p>
        </p:txBody>
      </p:sp>
      <p:sp>
        <p:nvSpPr>
          <p:cNvPr id="14339" name="Rectangle 390"/>
          <p:cNvSpPr>
            <a:spLocks noChangeArrowheads="1"/>
          </p:cNvSpPr>
          <p:nvPr/>
        </p:nvSpPr>
        <p:spPr bwMode="auto">
          <a:xfrm>
            <a:off x="0" y="7054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0" name="Rectangle 396"/>
          <p:cNvSpPr>
            <a:spLocks noChangeArrowheads="1"/>
          </p:cNvSpPr>
          <p:nvPr/>
        </p:nvSpPr>
        <p:spPr bwMode="auto">
          <a:xfrm>
            <a:off x="0" y="4506748"/>
            <a:ext cx="9144000" cy="292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12" tIns="914112" rIns="914112" bIns="914112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* Section 2635.807 applies to a book advance made prior to Government employment, if the payment is for a book to be written during Government employment.  Because the payment is conditioned on the subsequent performance of work after Government appointment, the receipt is not completed prior to employment.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** Section 2635.807 does not apply, however, if the employee writes the book “on speculation,” without any agreement to receive compensation for the writing that occurs during Government service.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/>
            </a:r>
            <a:br>
              <a:rPr lang="en-US" altLang="en-US" sz="1000" dirty="0"/>
            </a:br>
            <a:endParaRPr lang="en-US" altLang="en-US" sz="1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23558"/>
              </p:ext>
            </p:extLst>
          </p:nvPr>
        </p:nvGraphicFramePr>
        <p:xfrm>
          <a:off x="965200" y="749300"/>
          <a:ext cx="7165009" cy="4572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31970"/>
                <a:gridCol w="964470"/>
                <a:gridCol w="3568569"/>
              </a:tblGrid>
              <a:tr h="3028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 the writing occurs: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 if the compensation is received: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Then, under the Standards of Conduct § 2635.807 : 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293" marR="5229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Before Gov’t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Before Gov’t Service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52293" marR="5229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Before Gov’t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During Gov’t Service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52293" marR="5229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Before Gov’t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 Gov’t Service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52293" marR="5229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During Gov’t Service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Before Gov’t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Service*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Compensation barred if “related to official duties”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Compensation permitted if not “related to official duties”</a:t>
                      </a:r>
                    </a:p>
                  </a:txBody>
                  <a:tcPr marL="52293" marR="5229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During Gov’t Service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During Gov’t Service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Compensation barred if “related to official duties”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Compensation permitted if not “related to official duties”</a:t>
                      </a:r>
                    </a:p>
                  </a:txBody>
                  <a:tcPr marL="52293" marR="5229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During Gov’t Service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 Gov’t Service**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Compensation barred if “related to official duties”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Compensation permitted if not “related to official duties”</a:t>
                      </a:r>
                    </a:p>
                  </a:txBody>
                  <a:tcPr marL="52293" marR="52293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 Gov’t Service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Before Gov’t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52293" marR="5229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 Gov’t Service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During Gov’t Service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52293" marR="5229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 Gov’t Service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9790" algn="l"/>
                        </a:tabLst>
                      </a:pPr>
                      <a:r>
                        <a:rPr lang="en-US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 Gov’t Service</a:t>
                      </a:r>
                    </a:p>
                  </a:txBody>
                  <a:tcPr marL="52293" marR="52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52293" marR="5229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990600" y="26504"/>
            <a:ext cx="743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 dirty="0"/>
              <a:t>Overview: Determining Whether a Regular Employee or an SGE</a:t>
            </a:r>
            <a:endParaRPr lang="en-US" altLang="en-US" sz="18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 dirty="0"/>
              <a:t>May Receive Compensation for Writing a Book</a:t>
            </a:r>
          </a:p>
        </p:txBody>
      </p:sp>
      <p:sp>
        <p:nvSpPr>
          <p:cNvPr id="15363" name="AutoShape 10"/>
          <p:cNvSpPr>
            <a:spLocks noChangeArrowheads="1"/>
          </p:cNvSpPr>
          <p:nvPr/>
        </p:nvSpPr>
        <p:spPr bwMode="auto">
          <a:xfrm>
            <a:off x="2667000" y="646044"/>
            <a:ext cx="3886200" cy="1219200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Tahoma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Tahoma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Tahoma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Tahoma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Tahoma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 sz="1400" b="1" u="sng" dirty="0"/>
              <a:t>I</a:t>
            </a:r>
            <a:r>
              <a:rPr lang="en-US" altLang="en-US" sz="1400" b="1" dirty="0"/>
              <a:t>.               Employee Category:      </a:t>
            </a:r>
          </a:p>
          <a:p>
            <a:r>
              <a:rPr lang="en-US" altLang="en-US" sz="1400" b="1" dirty="0"/>
              <a:t>		     Regular or SGE?</a:t>
            </a:r>
            <a:endParaRPr lang="en-US" altLang="en-US" sz="1400" b="1" dirty="0">
              <a:solidFill>
                <a:schemeClr val="bg1"/>
              </a:solidFill>
            </a:endParaRPr>
          </a:p>
          <a:p>
            <a:endParaRPr lang="en-US" altLang="en-US" sz="1400" b="1" dirty="0">
              <a:solidFill>
                <a:schemeClr val="bg1"/>
              </a:solidFill>
            </a:endParaRPr>
          </a:p>
          <a:p>
            <a:r>
              <a:rPr lang="en-US" altLang="en-US" sz="1400" u="sng" dirty="0"/>
              <a:t>Regular:</a:t>
            </a:r>
            <a:r>
              <a:rPr lang="en-US" altLang="en-US" sz="1400" dirty="0"/>
              <a:t> Not an SGE, CNC or PA employee</a:t>
            </a:r>
          </a:p>
          <a:p>
            <a:r>
              <a:rPr lang="en-US" altLang="en-US" sz="1400" u="sng" dirty="0"/>
              <a:t>SGE</a:t>
            </a:r>
            <a:r>
              <a:rPr lang="en-US" altLang="en-US" sz="1400" dirty="0"/>
              <a:t>: 18 U.S.C. § 202(a)</a:t>
            </a:r>
          </a:p>
        </p:txBody>
      </p:sp>
      <p:sp>
        <p:nvSpPr>
          <p:cNvPr id="15364" name="AutoShape 11"/>
          <p:cNvSpPr>
            <a:spLocks noChangeArrowheads="1"/>
          </p:cNvSpPr>
          <p:nvPr/>
        </p:nvSpPr>
        <p:spPr bwMode="auto">
          <a:xfrm>
            <a:off x="838200" y="1913007"/>
            <a:ext cx="7467600" cy="2819400"/>
          </a:xfrm>
          <a:prstGeom prst="flowChartProcess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u="sng" dirty="0"/>
              <a:t>II</a:t>
            </a:r>
            <a:r>
              <a:rPr lang="en-US" altLang="en-US" sz="1400" b="1" dirty="0"/>
              <a:t>.		          § 807 – “Related To Official Duties”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What is the Book About? / Subject Matter Prohibitions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/>
              <a:t>Regular</a:t>
            </a:r>
            <a:r>
              <a:rPr lang="en-US" altLang="en-US" sz="1400" dirty="0"/>
              <a:t>:	     	  	 			           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5 C.F.R. § 2635.807(a)(2)(</a:t>
            </a:r>
            <a:r>
              <a:rPr lang="en-US" altLang="en-US" sz="1400" dirty="0" err="1"/>
              <a:t>i</a:t>
            </a:r>
            <a:r>
              <a:rPr lang="en-US" altLang="en-US" sz="1400" dirty="0"/>
              <a:t>)(E)</a:t>
            </a:r>
            <a:r>
              <a:rPr lang="en-US" altLang="en-US" sz="1400" i="1" dirty="0"/>
              <a:t>(1) &amp; (2)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(E)(1)      Matter </a:t>
            </a:r>
            <a:r>
              <a:rPr lang="en-US" altLang="en-US" sz="1400" dirty="0" smtClean="0"/>
              <a:t>to </a:t>
            </a:r>
            <a:r>
              <a:rPr lang="en-US" altLang="en-US" sz="1400" dirty="0"/>
              <a:t>which employee assigned within previous year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(E)(2)      Concerning any ongoing or announced policy, program or operation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u="sng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/>
              <a:t>SGE</a:t>
            </a:r>
            <a:r>
              <a:rPr lang="en-US" altLang="en-US" sz="1400" dirty="0"/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5 C.F.R. § 2635.807(a)(2)(</a:t>
            </a:r>
            <a:r>
              <a:rPr lang="en-US" altLang="en-US" sz="1400" dirty="0" err="1"/>
              <a:t>i</a:t>
            </a:r>
            <a:r>
              <a:rPr lang="en-US" altLang="en-US" sz="1400" dirty="0"/>
              <a:t>)(E)</a:t>
            </a:r>
            <a:r>
              <a:rPr lang="en-US" altLang="en-US" sz="1400" i="1" dirty="0"/>
              <a:t>(4)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(E)(1)      Applies to SGEs differently from Regular – </a:t>
            </a:r>
            <a:r>
              <a:rPr lang="en-US" altLang="en-US" sz="1400" u="sng" dirty="0"/>
              <a:t>See</a:t>
            </a:r>
            <a:r>
              <a:rPr lang="en-US" altLang="en-US" sz="1400" dirty="0"/>
              <a:t> 5 C.F.R. § 2635.807(a)(2)(</a:t>
            </a:r>
            <a:r>
              <a:rPr lang="en-US" altLang="en-US" sz="1400" dirty="0" err="1"/>
              <a:t>i</a:t>
            </a:r>
            <a:r>
              <a:rPr lang="en-US" altLang="en-US" sz="1400" dirty="0"/>
              <a:t>)(E)</a:t>
            </a:r>
            <a:r>
              <a:rPr lang="en-US" altLang="en-US" sz="1400" i="1" dirty="0"/>
              <a:t>(1)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(E)(2)      Does not apply to SGEs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	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5365" name="AutoShape 12"/>
          <p:cNvSpPr>
            <a:spLocks noChangeArrowheads="1"/>
          </p:cNvSpPr>
          <p:nvPr/>
        </p:nvSpPr>
        <p:spPr bwMode="auto">
          <a:xfrm>
            <a:off x="838200" y="4766918"/>
            <a:ext cx="7467600" cy="1524000"/>
          </a:xfrm>
          <a:prstGeom prst="flowChartProcess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u="sng"/>
              <a:t>III</a:t>
            </a:r>
            <a:r>
              <a:rPr lang="en-US" altLang="en-US" sz="1400" b="1"/>
              <a:t>.              </a:t>
            </a:r>
            <a:r>
              <a:rPr lang="en-US" altLang="en-US" sz="1400" b="1" dirty="0"/>
              <a:t>What is the timing of the Work? / Receipt of the Compensation?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u="sng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/>
              <a:t>Regular &amp; SGE</a:t>
            </a:r>
            <a:r>
              <a:rPr lang="en-US" altLang="en-US" sz="1400" dirty="0"/>
              <a:t>: 5 C.F.R. § 2635.807(a)(2)(iii) &amp; (iv) – Receipt of compensation is usually attributable to the time the writing occurs, unless written solely on speculation during Government service.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Possibilities: Before, during or after Government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1732"/>
            <a:ext cx="83058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b="1" u="sng" dirty="0">
                <a:solidFill>
                  <a:schemeClr val="tx1"/>
                </a:solidFill>
                <a:effectLst/>
              </a:rPr>
              <a:t>(Continued) Overview: Determining Whether a Regular Employee or an SGE May Receive Compensation for Writing a Book</a:t>
            </a:r>
            <a:r>
              <a:rPr lang="en-US" altLang="en-US" sz="1800" b="1" u="sng" dirty="0">
                <a:solidFill>
                  <a:schemeClr val="tx1"/>
                </a:solidFill>
                <a:effectLst/>
              </a:rPr>
              <a:t/>
            </a:r>
            <a:br>
              <a:rPr lang="en-US" altLang="en-US" sz="1800" b="1" u="sng" dirty="0">
                <a:solidFill>
                  <a:schemeClr val="tx1"/>
                </a:solidFill>
                <a:effectLst/>
              </a:rPr>
            </a:br>
            <a:endParaRPr lang="en-US" altLang="en-US" sz="18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16387" name="AutoShap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06896" y="1017107"/>
            <a:ext cx="8153400" cy="1295400"/>
          </a:xfrm>
          <a:prstGeom prst="flowChartProcess">
            <a:avLst/>
          </a:prstGeom>
          <a:solidFill>
            <a:schemeClr val="bg2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1400" b="1" u="sng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en-US" altLang="en-US" sz="1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                                     What is the type of the Compensation?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1400" u="sng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1400" u="sng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 &amp; SGE</a:t>
            </a:r>
            <a:r>
              <a:rPr lang="en-US" altLang="en-US" sz="14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5 C.F.R. § 2635.807(a)(2)(iii) – All forms of consideration except travel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14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14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Possibilities: Advance; Royalties; Other Compensation or Consideration </a:t>
            </a:r>
            <a:endParaRPr lang="en-US" altLang="en-US" sz="14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6821" name="Group 2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57085988"/>
              </p:ext>
            </p:extLst>
          </p:nvPr>
        </p:nvGraphicFramePr>
        <p:xfrm>
          <a:off x="506896" y="2438401"/>
          <a:ext cx="8153400" cy="137160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tabLst>
                          <a:tab pos="4549775" algn="r"/>
                        </a:tabLst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tabLst>
                          <a:tab pos="4549775" algn="r"/>
                        </a:tabLst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tabLst>
                          <a:tab pos="4549775" algn="r"/>
                        </a:tabLst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tabLst>
                          <a:tab pos="4549775" algn="r"/>
                        </a:tabLs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tabLst>
                          <a:tab pos="4549775" algn="r"/>
                        </a:tabLs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tabLst>
                          <a:tab pos="4549775" algn="r"/>
                        </a:tabLs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tabLst>
                          <a:tab pos="4549775" algn="r"/>
                        </a:tabLs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tabLst>
                          <a:tab pos="4549775" algn="r"/>
                        </a:tabLs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tabLst>
                          <a:tab pos="4549775" algn="r"/>
                        </a:tabLst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9775" algn="r"/>
                        </a:tabLst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V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.                                            § 807 – “Related To Official Duties”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9775" algn="r"/>
                        </a:tabLst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         Who is Offering the Compensation and Why?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9775" algn="r"/>
                        </a:tabLst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	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9775" algn="r"/>
                        </a:tabLst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Regular &amp; SGE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9775" algn="r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5 C.F.R. § 2635.807(a)(2)(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i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)(B)     Invitation extended primarily because of official position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9775" algn="r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5 C.F.R. § 2635.807(a)(2)(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i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)(C)     Invitation extended by person affected by employee’s duties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6394" name="AutoShape 19"/>
          <p:cNvSpPr>
            <a:spLocks noChangeArrowheads="1"/>
          </p:cNvSpPr>
          <p:nvPr/>
        </p:nvSpPr>
        <p:spPr bwMode="auto">
          <a:xfrm>
            <a:off x="496956" y="3922643"/>
            <a:ext cx="8153400" cy="2209800"/>
          </a:xfrm>
          <a:prstGeom prst="flowChartProcess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u="sng" dirty="0"/>
              <a:t>VI</a:t>
            </a:r>
            <a:r>
              <a:rPr lang="en-US" altLang="en-US" sz="1400" b="1" dirty="0"/>
              <a:t>.	                                 What are Other Considerations?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Compensation for Writing Related Activities; Supplemental Agency Regulations; 18 U.S.C. § 208 (Financial Conflicts); 5 C.F.R. § 2635.502 (Covered Relationship - Publisher); 18 U.S.C. § 209 (Supplementation of Salary – SGEs Exempt); 5 C.F.R. § 2635.807(a)(2)(</a:t>
            </a:r>
            <a:r>
              <a:rPr lang="en-US" altLang="en-US" sz="1400" dirty="0" err="1"/>
              <a:t>i</a:t>
            </a:r>
            <a:r>
              <a:rPr lang="en-US" altLang="en-US" sz="1400" dirty="0"/>
              <a:t>)(A) (Writing as Part of Official Duty); 5 C.F.R. § 2635.702 (Public Office for Private Gain); 5 C.F.R. § 2635.703 (Use of Nonpublic Information); 5 C.F.R. § 2635.807(a)(2)(</a:t>
            </a:r>
            <a:r>
              <a:rPr lang="en-US" altLang="en-US" sz="1400" dirty="0" err="1"/>
              <a:t>i</a:t>
            </a:r>
            <a:r>
              <a:rPr lang="en-US" altLang="en-US" sz="1400" dirty="0"/>
              <a:t>)(D) (Draws Substantially on nonpublic information); 5 C.F.R. § 2635.704 (Use of Government Property); 5 C.F.R. § 2635.705 (Use of Official Time); 5 C.F.R. § 2635.807(b) (Reference to Official Position); 5 C.F.R. § 2635.802 (Conflicting Outside Employment &amp; Activities)   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4069" y="159026"/>
            <a:ext cx="7543800" cy="14493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u="sng" dirty="0" smtClean="0"/>
              <a:t>Category of Employee?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3200" dirty="0" smtClean="0"/>
              <a:t>Covered </a:t>
            </a:r>
            <a:r>
              <a:rPr lang="en-US" altLang="en-US" sz="3200" dirty="0" err="1" smtClean="0"/>
              <a:t>Noncareer</a:t>
            </a:r>
            <a:r>
              <a:rPr lang="en-US" altLang="en-US" sz="3200" dirty="0" smtClean="0"/>
              <a:t> Employees (CNC):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0329" y="2068237"/>
            <a:ext cx="8229600" cy="4038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appointment must be one of several types of </a:t>
            </a:r>
            <a:r>
              <a:rPr lang="en-US" altLang="en-US" sz="2400" dirty="0" err="1" smtClean="0"/>
              <a:t>noncareer</a:t>
            </a:r>
            <a:r>
              <a:rPr lang="en-US" altLang="en-US" sz="2400" dirty="0" smtClean="0"/>
              <a:t> appointments.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must be in a position classified above GS-15 in the General Schedule or, for positions not under the General Schedule,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must be in a position for which the rate of basic pay is at least 120 percent of the minimum rate of basic pay payable for GS-15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cannot be an SGE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5287" y="340347"/>
            <a:ext cx="8468139" cy="1449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 smtClean="0"/>
              <a:t>Appointed by the President to a full-time </a:t>
            </a:r>
            <a:r>
              <a:rPr lang="en-US" altLang="en-US" sz="3600" b="1" dirty="0" err="1" smtClean="0"/>
              <a:t>noncareer</a:t>
            </a:r>
            <a:r>
              <a:rPr lang="en-US" altLang="en-US" sz="3600" b="1" dirty="0" smtClean="0"/>
              <a:t> position (PA):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4556" y="2464904"/>
            <a:ext cx="8229600" cy="3962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the employee must be appointed by the President;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the employee must be a full-time employee; (i.e. no SGEs)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the employee must not be excluded from coverage.  </a:t>
            </a:r>
            <a:r>
              <a:rPr lang="en-US" sz="2400" i="1" dirty="0" smtClean="0"/>
              <a:t>See</a:t>
            </a:r>
            <a:r>
              <a:rPr lang="en-US" sz="2400" dirty="0" smtClean="0"/>
              <a:t> </a:t>
            </a:r>
            <a:r>
              <a:rPr lang="en-US" sz="2400" dirty="0"/>
              <a:t>5 CFR § 2635.804(c)(</a:t>
            </a:r>
            <a:r>
              <a:rPr lang="en-US" sz="2400" dirty="0" smtClean="0"/>
              <a:t>2</a:t>
            </a:r>
            <a:r>
              <a:rPr lang="en-US" sz="2400" dirty="0"/>
              <a:t>)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Purpose</a:t>
            </a:r>
            <a:r>
              <a:rPr lang="en-US" dirty="0"/>
              <a:t> of 2635.807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Ensuring that public office is not used for private gain [Preamble to final]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Employees shall endeavor to avoid actions creating even the appearance of using public office for private gain [Preamble to final</a:t>
            </a:r>
            <a:r>
              <a:rPr lang="en-US" sz="3200" dirty="0" smtClean="0"/>
              <a:t>]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6053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7323" y="353598"/>
            <a:ext cx="7871791" cy="1449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 smtClean="0"/>
              <a:t>Different Rules Apply to CNC and PA Employees Versus Regular and SGEs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7079" y="2143539"/>
            <a:ext cx="8229600" cy="3886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Definition of “Related to Official Duties” under 5 C.F.R. 2635.807 is broader (CNC)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15% Outside Earned Income Limitation (CNC)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Outside Earned Income Ban (PA)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Definition of “Compensation” under the 15% limitation and the ban (CNC &amp; PA) (Royalties vs. Advance)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These rules apply in the alternative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1913" y="0"/>
            <a:ext cx="8693426" cy="1449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 smtClean="0"/>
              <a:t>Distinguishing Between CNC and PA Employees: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1345097"/>
            <a:ext cx="82296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Once you determine that an employee is a PA employee he/she will almost always also be a CNC employee, however, if you first determine that an employee is a CNC employee there is a good chance that he/she is not also a PA employee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2895600" y="3125787"/>
            <a:ext cx="3124200" cy="297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Verdana" charset="0"/>
              </a:rPr>
              <a:t>CNC</a:t>
            </a: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4800600" y="3543300"/>
            <a:ext cx="1219200" cy="1219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charset="0"/>
              </a:rPr>
              <a:t>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1172598" y="145773"/>
            <a:ext cx="67714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tabLst>
                <a:tab pos="5029200" algn="l"/>
              </a:tabLst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TABLE 3: Timing of Writing and Receipt of Compensation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 dirty="0"/>
              <a:t>PA and CNC Employees</a:t>
            </a:r>
          </a:p>
        </p:txBody>
      </p:sp>
      <p:sp>
        <p:nvSpPr>
          <p:cNvPr id="21575" name="Rectangle 338"/>
          <p:cNvSpPr>
            <a:spLocks noChangeArrowheads="1"/>
          </p:cNvSpPr>
          <p:nvPr/>
        </p:nvSpPr>
        <p:spPr bwMode="auto">
          <a:xfrm>
            <a:off x="200245" y="4809623"/>
            <a:ext cx="7783513" cy="267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12" tIns="914112" rIns="914112" bIns="914112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* The rules restricting receipt of compensation by Government employees for writing do apply to a book advance made prior to Government employment, if the payment is for a book to be written during Government employment.  This is the case because the payment is conditioned on the performance of work during Government service.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** The rules do not apply, however, if the employee writes the book “on speculation”.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/>
            </a:r>
            <a:br>
              <a:rPr lang="en-US" altLang="en-US" sz="900" dirty="0"/>
            </a:br>
            <a:endParaRPr lang="en-US" altLang="en-US" sz="9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94253"/>
              </p:ext>
            </p:extLst>
          </p:nvPr>
        </p:nvGraphicFramePr>
        <p:xfrm>
          <a:off x="1172597" y="851075"/>
          <a:ext cx="6771404" cy="48194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72882"/>
                <a:gridCol w="1140568"/>
                <a:gridCol w="1902388"/>
                <a:gridCol w="1359466"/>
                <a:gridCol w="1296100"/>
              </a:tblGrid>
              <a:tr h="498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 the writing occurs:</a:t>
                      </a:r>
                      <a:endParaRPr lang="en-US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 if the compensation is received: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Then, under the Standards of Conduct § 2635.807 : 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 &amp; CNC Employees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3684" marR="43684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Then, under the Outside Earned Income Ban: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 Employees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Then, under the 15% Outside Earned Income Limitation: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CNC Employees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Before Gov’t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Before Gov’t Service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43684" marR="43684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doesn’t count toward limit</a:t>
                      </a: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Before Gov’t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During Gov’t Service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43684" marR="43684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doesn’t count toward limit</a:t>
                      </a: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Before Gov’t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 Gov’t Service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43684" marR="43684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doesn’t count toward limit</a:t>
                      </a: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5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During Gov’t Service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Before Gov’t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Service*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Compensation barred if “related to official duties”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Compensation permitted if not “related to official duties”</a:t>
                      </a:r>
                    </a:p>
                  </a:txBody>
                  <a:tcPr marL="43684" marR="43684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Advance barred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Royalties permitted 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Advance counts toward limit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Royalties do not count toward limit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5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During Gov’t Service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During Gov’t Service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Compensation barred if “related to official duties”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Compensation permitted if not “related to official duties”</a:t>
                      </a:r>
                    </a:p>
                  </a:txBody>
                  <a:tcPr marL="43684" marR="43684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Advance barred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Royalties permitted 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Advance counts toward limit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Royalties do not count toward limit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5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During Gov’t Service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 Gov’t Service**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Compensation barred if “related to official duties”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Compensation permitted if not “related to official duties”</a:t>
                      </a:r>
                    </a:p>
                  </a:txBody>
                  <a:tcPr marL="43684" marR="43684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Advance barred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Royalties permitted 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Advance counts toward limit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Royalties do not count toward limit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 Gov’t Service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Before Gov’t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43684" marR="43684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doesn’t count toward limit</a:t>
                      </a: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 Gov’t Service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During Gov’t Service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43684" marR="43684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doesn’t count toward limit </a:t>
                      </a: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 Gov’t Service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 Gov’t Service</a:t>
                      </a:r>
                    </a:p>
                  </a:txBody>
                  <a:tcPr marL="43684" marR="43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43684" marR="43684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permitted</a:t>
                      </a: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Compensation doesn’t count toward limit </a:t>
                      </a:r>
                    </a:p>
                  </a:txBody>
                  <a:tcPr marL="43684" marR="43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/>
          <p:cNvSpPr>
            <a:spLocks noChangeArrowheads="1"/>
          </p:cNvSpPr>
          <p:nvPr/>
        </p:nvSpPr>
        <p:spPr bwMode="auto">
          <a:xfrm>
            <a:off x="657225" y="79513"/>
            <a:ext cx="7905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>
                <a:ea typeface="Times New Roman" charset="0"/>
                <a:cs typeface="Times New Roman" charset="0"/>
              </a:rPr>
              <a:t>Overview: Determining Whether a CNC employee or a PA Employee</a:t>
            </a:r>
            <a:endParaRPr lang="en-US" altLang="en-US" sz="18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ea typeface="Times New Roman" charset="0"/>
                <a:cs typeface="Times New Roman" charset="0"/>
              </a:rPr>
              <a:t> </a:t>
            </a:r>
            <a:r>
              <a:rPr lang="en-US" altLang="en-US" sz="1800" b="1" u="sng">
                <a:ea typeface="Times New Roman" charset="0"/>
                <a:cs typeface="Times New Roman" charset="0"/>
              </a:rPr>
              <a:t>May Receive Compensation for Writing a Book</a:t>
            </a:r>
            <a:endParaRPr lang="en-US" altLang="en-US" sz="18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/>
          </a:p>
        </p:txBody>
      </p:sp>
      <p:sp>
        <p:nvSpPr>
          <p:cNvPr id="22531" name="AutoShape 11"/>
          <p:cNvSpPr>
            <a:spLocks noChangeArrowheads="1"/>
          </p:cNvSpPr>
          <p:nvPr/>
        </p:nvSpPr>
        <p:spPr bwMode="auto">
          <a:xfrm>
            <a:off x="2667000" y="722244"/>
            <a:ext cx="3886200" cy="990600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Tahoma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Tahoma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Tahoma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Tahoma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Tahoma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400" b="1" u="sng">
                <a:ea typeface="Times New Roman" charset="0"/>
                <a:cs typeface="Times New Roman" charset="0"/>
              </a:rPr>
              <a:t>I</a:t>
            </a:r>
            <a:r>
              <a:rPr lang="en-US" altLang="en-US" sz="1400" b="1">
                <a:ea typeface="Times New Roman" charset="0"/>
                <a:cs typeface="Times New Roman" charset="0"/>
              </a:rPr>
              <a:t>.   </a:t>
            </a:r>
            <a:r>
              <a:rPr lang="en-US" altLang="en-US" sz="1400" b="1" dirty="0">
                <a:ea typeface="Times New Roman" charset="0"/>
                <a:cs typeface="Times New Roman" charset="0"/>
              </a:rPr>
              <a:t>Employee Category:       CNC or PA?</a:t>
            </a:r>
          </a:p>
          <a:p>
            <a:pPr eaLnBrk="1" hangingPunct="1"/>
            <a:endParaRPr lang="en-US" altLang="en-US" sz="1400" dirty="0"/>
          </a:p>
          <a:p>
            <a:r>
              <a:rPr lang="en-US" altLang="en-US" sz="1400" u="sng" dirty="0">
                <a:ea typeface="Times New Roman" charset="0"/>
                <a:cs typeface="Times New Roman" charset="0"/>
              </a:rPr>
              <a:t>CNC</a:t>
            </a:r>
            <a:r>
              <a:rPr lang="en-US" altLang="en-US" sz="1400" dirty="0">
                <a:ea typeface="Times New Roman" charset="0"/>
                <a:cs typeface="Times New Roman" charset="0"/>
              </a:rPr>
              <a:t>:  5 C.F.R. § 2636.303(a)</a:t>
            </a:r>
            <a:endParaRPr lang="en-US" altLang="en-US" sz="1400" dirty="0"/>
          </a:p>
          <a:p>
            <a:r>
              <a:rPr lang="en-US" altLang="en-US" sz="1400" u="sng" dirty="0">
                <a:ea typeface="Times New Roman" charset="0"/>
                <a:cs typeface="Times New Roman" charset="0"/>
              </a:rPr>
              <a:t>PA</a:t>
            </a:r>
            <a:r>
              <a:rPr lang="en-US" altLang="en-US" sz="1400" dirty="0">
                <a:ea typeface="Times New Roman" charset="0"/>
                <a:cs typeface="Times New Roman" charset="0"/>
              </a:rPr>
              <a:t>:     5 C.F.R. § 2635.804(c)(2)</a:t>
            </a:r>
            <a:endParaRPr lang="en-US" altLang="en-US" sz="1400" dirty="0"/>
          </a:p>
        </p:txBody>
      </p:sp>
      <p:sp>
        <p:nvSpPr>
          <p:cNvPr id="22532" name="AutoShape 14"/>
          <p:cNvSpPr>
            <a:spLocks noChangeArrowheads="1"/>
          </p:cNvSpPr>
          <p:nvPr/>
        </p:nvSpPr>
        <p:spPr bwMode="auto">
          <a:xfrm>
            <a:off x="685800" y="1779104"/>
            <a:ext cx="7696200" cy="2286000"/>
          </a:xfrm>
          <a:prstGeom prst="flowChartProcess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u="sng" dirty="0"/>
              <a:t>II</a:t>
            </a:r>
            <a:r>
              <a:rPr lang="en-US" altLang="en-US" sz="1400" b="1" dirty="0"/>
              <a:t> . 	                § 807 – “Related To Official Duties”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                       What is the Book About? / Subject Matter Prohibitions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/>
              <a:t>CNC &amp; PA</a:t>
            </a:r>
            <a:r>
              <a:rPr lang="en-US" altLang="en-US" sz="1400" dirty="0"/>
              <a:t>:	     	  	 			           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5 C.F.R. § 2635.807(a)(2)(</a:t>
            </a:r>
            <a:r>
              <a:rPr lang="en-US" altLang="en-US" sz="1400" dirty="0" err="1"/>
              <a:t>i</a:t>
            </a:r>
            <a:r>
              <a:rPr lang="en-US" altLang="en-US" sz="1400" dirty="0"/>
              <a:t>)(E)</a:t>
            </a:r>
            <a:r>
              <a:rPr lang="en-US" altLang="en-US" sz="1400" i="1" dirty="0"/>
              <a:t>(1) &amp; (2) 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(E)(1)      Matter </a:t>
            </a:r>
            <a:r>
              <a:rPr lang="en-US" altLang="en-US" sz="1400" dirty="0" smtClean="0"/>
              <a:t>to </a:t>
            </a:r>
            <a:r>
              <a:rPr lang="en-US" altLang="en-US" sz="1400" dirty="0"/>
              <a:t>which employee assigned within previous year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(E)(2)      Concerning any ongoing or announced policy, program or operation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/>
              <a:t>CNC Only</a:t>
            </a:r>
            <a:r>
              <a:rPr lang="en-US" altLang="en-US" sz="1400" dirty="0"/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(E)(3)	General subject matter area, industry, or economic sector 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	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2533" name="AutoShape 15"/>
          <p:cNvSpPr>
            <a:spLocks noChangeArrowheads="1"/>
          </p:cNvSpPr>
          <p:nvPr/>
        </p:nvSpPr>
        <p:spPr bwMode="auto">
          <a:xfrm>
            <a:off x="685800" y="4137992"/>
            <a:ext cx="7696200" cy="2133600"/>
          </a:xfrm>
          <a:prstGeom prst="flowChartProcess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u="sng" dirty="0"/>
              <a:t>III</a:t>
            </a:r>
            <a:r>
              <a:rPr lang="en-US" altLang="en-US" sz="1400" b="1" dirty="0"/>
              <a:t>.          When is the Writing Performed and Compensation Received?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u="sng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/>
              <a:t>CNC &amp; PA</a:t>
            </a:r>
            <a:r>
              <a:rPr lang="en-US" altLang="en-US" sz="1400" dirty="0"/>
              <a:t>: 5 C.F.R. § 2635.807(a)(2)(iii) &amp; (iv)  - Standards of Conduct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/>
              <a:t>CNC Only</a:t>
            </a:r>
            <a:r>
              <a:rPr lang="en-US" altLang="en-US" sz="1400" dirty="0"/>
              <a:t>:  5 C.F.R. § </a:t>
            </a:r>
            <a:r>
              <a:rPr lang="en-US" altLang="en-US" sz="1400" dirty="0" smtClean="0"/>
              <a:t>2636.303(b</a:t>
            </a:r>
            <a:r>
              <a:rPr lang="en-US" altLang="en-US" sz="1400" dirty="0"/>
              <a:t>) &amp; (c); § 2636.304(d) – 15% Limitation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/>
              <a:t>PA Only</a:t>
            </a:r>
            <a:r>
              <a:rPr lang="en-US" altLang="en-US" sz="1400" dirty="0"/>
              <a:t>:     5 C.F.R. § 2635.804(a) &amp; § </a:t>
            </a:r>
            <a:r>
              <a:rPr lang="en-US" altLang="en-US" sz="1400" dirty="0" smtClean="0"/>
              <a:t>2636.303(b</a:t>
            </a:r>
            <a:r>
              <a:rPr lang="en-US" altLang="en-US" sz="1400" dirty="0"/>
              <a:t>) – Outside Earned Income Ban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– Under all these provisions receipt of compensation is usually attributable to the time the writing occurs, unless written solely on speculation during Government service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30" name="Group 1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12741640"/>
              </p:ext>
            </p:extLst>
          </p:nvPr>
        </p:nvGraphicFramePr>
        <p:xfrm>
          <a:off x="702365" y="2771702"/>
          <a:ext cx="7696200" cy="1158875"/>
        </p:xfrm>
        <a:graphic>
          <a:graphicData uri="http://schemas.openxmlformats.org/drawingml/2006/table">
            <a:tbl>
              <a:tblPr/>
              <a:tblGrid>
                <a:gridCol w="7696200"/>
              </a:tblGrid>
              <a:tr h="1158875">
                <a:tc>
                  <a:txBody>
                    <a:bodyPr/>
                    <a:lstStyle>
                      <a:lvl1pPr marL="711200" indent="-711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1066800" indent="-609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1422400" indent="-508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828800" indent="-457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2286000" indent="-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2743200" indent="-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3200400" indent="-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3657600" indent="-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4114800" indent="-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V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.                               Who is Offering the Compensation and Why?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711200" marR="0" lvl="0" indent="-711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CNC &amp; PA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:</a:t>
                      </a:r>
                    </a:p>
                    <a:p>
                      <a:pPr marL="711200" marR="0" lvl="0" indent="-711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5 C.F.R. § 2635.807(a)(2)(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i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)(B)     Invitation extended primarily because of official position   </a:t>
                      </a:r>
                    </a:p>
                    <a:p>
                      <a:pPr marL="711200" marR="0" lvl="0" indent="-711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5 C.F.R. § 2635.807(a)(2)(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i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)(C)     Invitation extended by person affected by employee’s duties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3560" name="AutoShape 13"/>
          <p:cNvSpPr>
            <a:spLocks noChangeArrowheads="1"/>
          </p:cNvSpPr>
          <p:nvPr/>
        </p:nvSpPr>
        <p:spPr bwMode="auto">
          <a:xfrm>
            <a:off x="702365" y="4018722"/>
            <a:ext cx="7696200" cy="2209800"/>
          </a:xfrm>
          <a:prstGeom prst="flowChartProcess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u="sng"/>
              <a:t>VI</a:t>
            </a:r>
            <a:r>
              <a:rPr lang="en-US" altLang="en-US" sz="1400" b="1"/>
              <a:t>.		         What are Other Considerations?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Compensation for Writing Related Activities; Supplemental Agency Regulations; 18 U.S.C. § 208 (Financial Conflicts); 5 C.F.R. § 2635.502 (Covered Relationship - Publisher); 18 U.S.C. § 209 (Supplementation of Salary); 5 C.F.R. § 2635.807(a)(2)(i)(A) (Writing as Part of Official Duty); 5 C.F.R. § 2635.702 (Public Office for Private Gain); 5 C.F.R. § 2635.703 (Use of Nonpublic Information); 5 C.F.R. § 2635.807(a)(2)(i)(D) (Draws Substantially on nonpublic information); 5 C.F.R. § 2635.704 (Use of Government Property); 5 C.F.R. § 2635.705 (Use of Official Time); 5 C.F.R. § 2635.807(b) (Reference to Official Position); 5 C.F.R. § 2635.802 (Conflicting Outside Employment &amp; Activities)   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61" name="AutoShape 14"/>
          <p:cNvSpPr>
            <a:spLocks noChangeArrowheads="1"/>
          </p:cNvSpPr>
          <p:nvPr/>
        </p:nvSpPr>
        <p:spPr bwMode="auto">
          <a:xfrm>
            <a:off x="702365" y="620366"/>
            <a:ext cx="7696200" cy="2057400"/>
          </a:xfrm>
          <a:prstGeom prst="flowChartProcess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u="sng" dirty="0"/>
              <a:t>IV</a:t>
            </a:r>
            <a:r>
              <a:rPr lang="en-US" altLang="en-US" sz="1400" b="1" dirty="0"/>
              <a:t>.		      What is the Type of the Compensation?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u="sng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/>
              <a:t>CNC &amp; PA</a:t>
            </a:r>
            <a:r>
              <a:rPr lang="en-US" altLang="en-US" sz="1400" dirty="0"/>
              <a:t>: 5 C.F.R. § 2635.807(a)(2)(iii) – (Standards of Conduct)- All forms of consideration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/>
              <a:t>CNC &amp; PA</a:t>
            </a:r>
            <a:r>
              <a:rPr lang="en-US" altLang="en-US" sz="1400" dirty="0"/>
              <a:t>: 5 C.F.R. § 2635.804(c)(1) &amp; 5 C.F.R. § </a:t>
            </a:r>
            <a:r>
              <a:rPr lang="en-US" altLang="en-US" sz="1400" dirty="0" smtClean="0"/>
              <a:t>2636.303(b</a:t>
            </a:r>
            <a:r>
              <a:rPr lang="en-US" altLang="en-US" sz="1400" dirty="0"/>
              <a:t>) – (15% Outside Earned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            Income Limitation and the Outside Earned Income Ban) - Most forms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            consideration except royalties and actual and necessary travel expenses 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</a:t>
            </a:r>
            <a:r>
              <a:rPr lang="en-US" altLang="en-US" sz="1400" u="sng" dirty="0"/>
              <a:t>Types of Compensation</a:t>
            </a:r>
            <a:r>
              <a:rPr lang="en-US" altLang="en-US" sz="1400" dirty="0"/>
              <a:t>: Advance; Royalties; Travel Expenses; Speakers Fee, 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Honoraria &amp; Other Compensation or Consideration </a:t>
            </a:r>
            <a:endParaRPr lang="en-US" altLang="en-US" sz="14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</p:txBody>
      </p:sp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342900" y="0"/>
            <a:ext cx="82296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 dirty="0"/>
              <a:t>(Continued) Overview: Determining Whether a CNC employee or a PA Employee May Receive Compensation for Writing a Book</a:t>
            </a:r>
            <a:endParaRPr lang="en-US" altLang="en-US" sz="1800" b="1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4069" y="552381"/>
            <a:ext cx="8587409" cy="14493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 smtClean="0"/>
              <a:t>Please Feel Free To Contact Me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2973" y="2001768"/>
            <a:ext cx="8229600" cy="37338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800" dirty="0" smtClean="0"/>
              <a:t>Seth H. Jaffe, OGE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800" dirty="0" smtClean="0"/>
              <a:t>Chief, Ethics Law &amp; Policy Branch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800" dirty="0" smtClean="0">
                <a:hlinkClick r:id="rId2"/>
              </a:rPr>
              <a:t>sjaffe@oge.gov</a:t>
            </a:r>
            <a:endParaRPr lang="en-US" altLang="en-US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800" dirty="0" smtClean="0"/>
              <a:t>(202) 482-9303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800" dirty="0" smtClean="0"/>
              <a:t>OGE Website: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800" dirty="0" smtClean="0"/>
              <a:t>www.usoge.gov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7078" y="371475"/>
            <a:ext cx="8229600" cy="1752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900" b="1" u="sng" dirty="0" smtClean="0"/>
              <a:t>Book Deals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sz="3600" dirty="0" smtClean="0"/>
              <a:t>OGE Legal Advisory:</a:t>
            </a:r>
            <a:br>
              <a:rPr lang="en-US" altLang="en-US" sz="3600" dirty="0" smtClean="0"/>
            </a:br>
            <a:r>
              <a:rPr lang="en-US" altLang="en-US" sz="3600" dirty="0" smtClean="0"/>
              <a:t>08 x 3; 08 x 3a; and 08 x 3b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7078" y="2371725"/>
            <a:ext cx="8229600" cy="3657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 </a:t>
            </a:r>
            <a:r>
              <a:rPr lang="en-US" altLang="en-US" sz="3600" dirty="0" smtClean="0"/>
              <a:t>When may an employee receive compensation for writing a book?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sz="3600" dirty="0" smtClean="0"/>
          </a:p>
          <a:p>
            <a:pPr algn="ctr" eaLnBrk="1" hangingPunct="1">
              <a:buFont typeface="Wingdings" pitchFamily="2" charset="2"/>
              <a:buChar char="n"/>
              <a:defRPr/>
            </a:pPr>
            <a:endParaRPr lang="en-US" altLang="en-US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800" dirty="0" smtClean="0"/>
              <a:t>  </a:t>
            </a:r>
            <a:r>
              <a:rPr lang="en-US" altLang="en-US" sz="2800" dirty="0" smtClean="0">
                <a:solidFill>
                  <a:schemeClr val="accent1"/>
                </a:solidFill>
              </a:rPr>
              <a:t>(Seems like such a simple question!)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001" y="38100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 smtClean="0"/>
              <a:t>Simple Answer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638800" y="4724400"/>
            <a:ext cx="1047750" cy="914400"/>
          </a:xfrm>
          <a:custGeom>
            <a:avLst/>
            <a:gdLst>
              <a:gd name="T0" fmla="*/ 25552731 w 21600"/>
              <a:gd name="T1" fmla="*/ 3919347 h 21600"/>
              <a:gd name="T2" fmla="*/ 6889344 w 21600"/>
              <a:gd name="T3" fmla="*/ 19354800 h 21600"/>
              <a:gd name="T4" fmla="*/ 25552731 w 21600"/>
              <a:gd name="T5" fmla="*/ 38709600 h 21600"/>
              <a:gd name="T6" fmla="*/ 43933807 w 21600"/>
              <a:gd name="T7" fmla="*/ 1935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2635.704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981200" y="35052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E.O. 12674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746678" y="2743199"/>
            <a:ext cx="1587322" cy="1030311"/>
          </a:xfrm>
          <a:prstGeom prst="triangle">
            <a:avLst>
              <a:gd name="adj" fmla="val 49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/>
              <a:t>Other Considerations</a:t>
            </a:r>
            <a:endParaRPr lang="en-US" altLang="en-US" sz="1200" dirty="0"/>
          </a:p>
        </p:txBody>
      </p:sp>
      <p:sp>
        <p:nvSpPr>
          <p:cNvPr id="3079" name="AutoShape 8"/>
          <p:cNvSpPr>
            <a:spLocks noChangeArrowheads="1"/>
          </p:cNvSpPr>
          <p:nvPr/>
        </p:nvSpPr>
        <p:spPr bwMode="auto">
          <a:xfrm>
            <a:off x="6400800" y="1981200"/>
            <a:ext cx="914400" cy="9144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2636.303</a:t>
            </a:r>
          </a:p>
        </p:txBody>
      </p:sp>
      <p:sp>
        <p:nvSpPr>
          <p:cNvPr id="3080" name="AutoShape 10"/>
          <p:cNvSpPr>
            <a:spLocks noChangeArrowheads="1"/>
          </p:cNvSpPr>
          <p:nvPr/>
        </p:nvSpPr>
        <p:spPr bwMode="auto">
          <a:xfrm>
            <a:off x="3886200" y="1676400"/>
            <a:ext cx="914400" cy="914400"/>
          </a:xfrm>
          <a:custGeom>
            <a:avLst/>
            <a:gdLst>
              <a:gd name="T0" fmla="*/ 19354800 w 21600"/>
              <a:gd name="T1" fmla="*/ 0 h 21600"/>
              <a:gd name="T2" fmla="*/ 5668433 w 21600"/>
              <a:gd name="T3" fmla="*/ 5668433 h 21600"/>
              <a:gd name="T4" fmla="*/ 0 w 21600"/>
              <a:gd name="T5" fmla="*/ 19354800 h 21600"/>
              <a:gd name="T6" fmla="*/ 5668433 w 21600"/>
              <a:gd name="T7" fmla="*/ 33041167 h 21600"/>
              <a:gd name="T8" fmla="*/ 19354800 w 21600"/>
              <a:gd name="T9" fmla="*/ 38709600 h 21600"/>
              <a:gd name="T10" fmla="*/ 33041167 w 21600"/>
              <a:gd name="T11" fmla="*/ 33041167 h 21600"/>
              <a:gd name="T12" fmla="*/ 38709600 w 21600"/>
              <a:gd name="T13" fmla="*/ 19354800 h 21600"/>
              <a:gd name="T14" fmla="*/ 33041167 w 21600"/>
              <a:gd name="T15" fmla="*/ 56684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18 USC 209</a:t>
            </a:r>
          </a:p>
        </p:txBody>
      </p:sp>
      <p:sp>
        <p:nvSpPr>
          <p:cNvPr id="3081" name="AutoShape 11"/>
          <p:cNvSpPr>
            <a:spLocks noChangeArrowheads="1"/>
          </p:cNvSpPr>
          <p:nvPr/>
        </p:nvSpPr>
        <p:spPr bwMode="auto">
          <a:xfrm>
            <a:off x="3124200" y="4648200"/>
            <a:ext cx="914400" cy="1214438"/>
          </a:xfrm>
          <a:prstGeom prst="can">
            <a:avLst>
              <a:gd name="adj" fmla="val 332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2635.807</a:t>
            </a:r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>
            <a:off x="685800" y="4876800"/>
            <a:ext cx="914400" cy="914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SGE</a:t>
            </a:r>
          </a:p>
        </p:txBody>
      </p:sp>
      <p:sp>
        <p:nvSpPr>
          <p:cNvPr id="3083" name="Line 13"/>
          <p:cNvSpPr>
            <a:spLocks noChangeShapeType="1"/>
          </p:cNvSpPr>
          <p:nvPr/>
        </p:nvSpPr>
        <p:spPr bwMode="auto">
          <a:xfrm>
            <a:off x="1676400" y="5334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4"/>
          <p:cNvSpPr>
            <a:spLocks noChangeShapeType="1"/>
          </p:cNvSpPr>
          <p:nvPr/>
        </p:nvSpPr>
        <p:spPr bwMode="auto">
          <a:xfrm flipH="1" flipV="1">
            <a:off x="2819400" y="4191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Freeform 20"/>
          <p:cNvSpPr>
            <a:spLocks/>
          </p:cNvSpPr>
          <p:nvPr/>
        </p:nvSpPr>
        <p:spPr bwMode="auto">
          <a:xfrm>
            <a:off x="1323975" y="2554288"/>
            <a:ext cx="6737350" cy="3448050"/>
          </a:xfrm>
          <a:custGeom>
            <a:avLst/>
            <a:gdLst>
              <a:gd name="T0" fmla="*/ 17641888 w 4244"/>
              <a:gd name="T1" fmla="*/ 2147483647 h 2172"/>
              <a:gd name="T2" fmla="*/ 40322500 w 4244"/>
              <a:gd name="T3" fmla="*/ 2147483647 h 2172"/>
              <a:gd name="T4" fmla="*/ 178931888 w 4244"/>
              <a:gd name="T5" fmla="*/ 2147483647 h 2172"/>
              <a:gd name="T6" fmla="*/ 501511888 w 4244"/>
              <a:gd name="T7" fmla="*/ 2147483647 h 2172"/>
              <a:gd name="T8" fmla="*/ 1998484700 w 4244"/>
              <a:gd name="T9" fmla="*/ 2147483647 h 2172"/>
              <a:gd name="T10" fmla="*/ 2147483647 w 4244"/>
              <a:gd name="T11" fmla="*/ 2147483647 h 2172"/>
              <a:gd name="T12" fmla="*/ 2147483647 w 4244"/>
              <a:gd name="T13" fmla="*/ 2147483647 h 2172"/>
              <a:gd name="T14" fmla="*/ 2147483647 w 4244"/>
              <a:gd name="T15" fmla="*/ 2147483647 h 2172"/>
              <a:gd name="T16" fmla="*/ 2147483647 w 4244"/>
              <a:gd name="T17" fmla="*/ 2147483647 h 2172"/>
              <a:gd name="T18" fmla="*/ 2147483647 w 4244"/>
              <a:gd name="T19" fmla="*/ 2147483647 h 2172"/>
              <a:gd name="T20" fmla="*/ 2147483647 w 4244"/>
              <a:gd name="T21" fmla="*/ 2147483647 h 2172"/>
              <a:gd name="T22" fmla="*/ 2147483647 w 4244"/>
              <a:gd name="T23" fmla="*/ 2147483647 h 2172"/>
              <a:gd name="T24" fmla="*/ 2147483647 w 4244"/>
              <a:gd name="T25" fmla="*/ 2147483647 h 2172"/>
              <a:gd name="T26" fmla="*/ 2147483647 w 4244"/>
              <a:gd name="T27" fmla="*/ 2147483647 h 2172"/>
              <a:gd name="T28" fmla="*/ 2147483647 w 4244"/>
              <a:gd name="T29" fmla="*/ 2147483647 h 2172"/>
              <a:gd name="T30" fmla="*/ 2147483647 w 4244"/>
              <a:gd name="T31" fmla="*/ 2147483647 h 2172"/>
              <a:gd name="T32" fmla="*/ 2147483647 w 4244"/>
              <a:gd name="T33" fmla="*/ 2147483647 h 2172"/>
              <a:gd name="T34" fmla="*/ 2147483647 w 4244"/>
              <a:gd name="T35" fmla="*/ 2147483647 h 2172"/>
              <a:gd name="T36" fmla="*/ 2147483647 w 4244"/>
              <a:gd name="T37" fmla="*/ 2147483647 h 2172"/>
              <a:gd name="T38" fmla="*/ 2147483647 w 4244"/>
              <a:gd name="T39" fmla="*/ 2147483647 h 2172"/>
              <a:gd name="T40" fmla="*/ 2147483647 w 4244"/>
              <a:gd name="T41" fmla="*/ 2147483647 h 2172"/>
              <a:gd name="T42" fmla="*/ 2147483647 w 4244"/>
              <a:gd name="T43" fmla="*/ 2147483647 h 2172"/>
              <a:gd name="T44" fmla="*/ 2147483647 w 4244"/>
              <a:gd name="T45" fmla="*/ 2147483647 h 2172"/>
              <a:gd name="T46" fmla="*/ 2147483647 w 4244"/>
              <a:gd name="T47" fmla="*/ 2147483647 h 2172"/>
              <a:gd name="T48" fmla="*/ 2147483647 w 4244"/>
              <a:gd name="T49" fmla="*/ 2147483647 h 2172"/>
              <a:gd name="T50" fmla="*/ 2147483647 w 4244"/>
              <a:gd name="T51" fmla="*/ 2147483647 h 2172"/>
              <a:gd name="T52" fmla="*/ 2147483647 w 4244"/>
              <a:gd name="T53" fmla="*/ 2147483647 h 2172"/>
              <a:gd name="T54" fmla="*/ 2147483647 w 4244"/>
              <a:gd name="T55" fmla="*/ 2147483647 h 2172"/>
              <a:gd name="T56" fmla="*/ 2147483647 w 4244"/>
              <a:gd name="T57" fmla="*/ 2147483647 h 2172"/>
              <a:gd name="T58" fmla="*/ 2147483647 w 4244"/>
              <a:gd name="T59" fmla="*/ 2147483647 h 2172"/>
              <a:gd name="T60" fmla="*/ 2147483647 w 4244"/>
              <a:gd name="T61" fmla="*/ 2096770000 h 2172"/>
              <a:gd name="T62" fmla="*/ 2147483647 w 4244"/>
              <a:gd name="T63" fmla="*/ 1522174375 h 2172"/>
              <a:gd name="T64" fmla="*/ 2147483647 w 4244"/>
              <a:gd name="T65" fmla="*/ 1360884375 h 2172"/>
              <a:gd name="T66" fmla="*/ 2147483647 w 4244"/>
              <a:gd name="T67" fmla="*/ 1313002200 h 2172"/>
              <a:gd name="T68" fmla="*/ 2147483647 w 4244"/>
              <a:gd name="T69" fmla="*/ 1199594375 h 2172"/>
              <a:gd name="T70" fmla="*/ 2147483647 w 4244"/>
              <a:gd name="T71" fmla="*/ 1151712200 h 2172"/>
              <a:gd name="T72" fmla="*/ 2147483647 w 4244"/>
              <a:gd name="T73" fmla="*/ 1060986575 h 2172"/>
              <a:gd name="T74" fmla="*/ 2147483647 w 4244"/>
              <a:gd name="T75" fmla="*/ 945059388 h 2172"/>
              <a:gd name="T76" fmla="*/ 2147483647 w 4244"/>
              <a:gd name="T77" fmla="*/ 783769388 h 2172"/>
              <a:gd name="T78" fmla="*/ 2147483647 w 4244"/>
              <a:gd name="T79" fmla="*/ 554434375 h 2172"/>
              <a:gd name="T80" fmla="*/ 2147483647 w 4244"/>
              <a:gd name="T81" fmla="*/ 461189388 h 2172"/>
              <a:gd name="T82" fmla="*/ 2147483647 w 4244"/>
              <a:gd name="T83" fmla="*/ 206652813 h 2172"/>
              <a:gd name="T84" fmla="*/ 2147483647 w 4244"/>
              <a:gd name="T85" fmla="*/ 0 h 217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244" h="2172">
                <a:moveTo>
                  <a:pt x="7" y="2057"/>
                </a:moveTo>
                <a:cubicBezTo>
                  <a:pt x="10" y="2085"/>
                  <a:pt x="0" y="2117"/>
                  <a:pt x="16" y="2140"/>
                </a:cubicBezTo>
                <a:cubicBezTo>
                  <a:pt x="27" y="2155"/>
                  <a:pt x="53" y="2146"/>
                  <a:pt x="71" y="2149"/>
                </a:cubicBezTo>
                <a:cubicBezTo>
                  <a:pt x="231" y="2172"/>
                  <a:pt x="68" y="2145"/>
                  <a:pt x="199" y="2167"/>
                </a:cubicBezTo>
                <a:cubicBezTo>
                  <a:pt x="272" y="2166"/>
                  <a:pt x="636" y="2164"/>
                  <a:pt x="793" y="2149"/>
                </a:cubicBezTo>
                <a:cubicBezTo>
                  <a:pt x="891" y="2139"/>
                  <a:pt x="1086" y="2121"/>
                  <a:pt x="1086" y="2121"/>
                </a:cubicBezTo>
                <a:cubicBezTo>
                  <a:pt x="1287" y="2124"/>
                  <a:pt x="1488" y="2130"/>
                  <a:pt x="1689" y="2130"/>
                </a:cubicBezTo>
                <a:cubicBezTo>
                  <a:pt x="1784" y="2130"/>
                  <a:pt x="1879" y="2132"/>
                  <a:pt x="1973" y="2121"/>
                </a:cubicBezTo>
                <a:cubicBezTo>
                  <a:pt x="1986" y="2120"/>
                  <a:pt x="1989" y="2100"/>
                  <a:pt x="2000" y="2094"/>
                </a:cubicBezTo>
                <a:cubicBezTo>
                  <a:pt x="2031" y="2079"/>
                  <a:pt x="2068" y="2077"/>
                  <a:pt x="2101" y="2066"/>
                </a:cubicBezTo>
                <a:cubicBezTo>
                  <a:pt x="2119" y="2060"/>
                  <a:pt x="2156" y="2048"/>
                  <a:pt x="2156" y="2048"/>
                </a:cubicBezTo>
                <a:cubicBezTo>
                  <a:pt x="2165" y="2042"/>
                  <a:pt x="2173" y="2034"/>
                  <a:pt x="2183" y="2030"/>
                </a:cubicBezTo>
                <a:cubicBezTo>
                  <a:pt x="2201" y="2022"/>
                  <a:pt x="2238" y="2012"/>
                  <a:pt x="2238" y="2012"/>
                </a:cubicBezTo>
                <a:cubicBezTo>
                  <a:pt x="2256" y="2000"/>
                  <a:pt x="2275" y="1987"/>
                  <a:pt x="2293" y="1975"/>
                </a:cubicBezTo>
                <a:cubicBezTo>
                  <a:pt x="2311" y="1963"/>
                  <a:pt x="2303" y="1932"/>
                  <a:pt x="2311" y="1911"/>
                </a:cubicBezTo>
                <a:cubicBezTo>
                  <a:pt x="2322" y="1881"/>
                  <a:pt x="2331" y="1872"/>
                  <a:pt x="2348" y="1847"/>
                </a:cubicBezTo>
                <a:cubicBezTo>
                  <a:pt x="2362" y="1789"/>
                  <a:pt x="2350" y="1820"/>
                  <a:pt x="2393" y="1756"/>
                </a:cubicBezTo>
                <a:cubicBezTo>
                  <a:pt x="2399" y="1747"/>
                  <a:pt x="2412" y="1728"/>
                  <a:pt x="2412" y="1728"/>
                </a:cubicBezTo>
                <a:cubicBezTo>
                  <a:pt x="2413" y="1710"/>
                  <a:pt x="2415" y="1507"/>
                  <a:pt x="2448" y="1463"/>
                </a:cubicBezTo>
                <a:cubicBezTo>
                  <a:pt x="2476" y="1426"/>
                  <a:pt x="2514" y="1401"/>
                  <a:pt x="2540" y="1362"/>
                </a:cubicBezTo>
                <a:cubicBezTo>
                  <a:pt x="2566" y="1284"/>
                  <a:pt x="2590" y="1286"/>
                  <a:pt x="2640" y="1234"/>
                </a:cubicBezTo>
                <a:cubicBezTo>
                  <a:pt x="2643" y="1216"/>
                  <a:pt x="2642" y="1197"/>
                  <a:pt x="2649" y="1180"/>
                </a:cubicBezTo>
                <a:cubicBezTo>
                  <a:pt x="2663" y="1143"/>
                  <a:pt x="2797" y="1116"/>
                  <a:pt x="2832" y="1106"/>
                </a:cubicBezTo>
                <a:cubicBezTo>
                  <a:pt x="2851" y="1101"/>
                  <a:pt x="2869" y="1094"/>
                  <a:pt x="2887" y="1088"/>
                </a:cubicBezTo>
                <a:cubicBezTo>
                  <a:pt x="2896" y="1085"/>
                  <a:pt x="2915" y="1079"/>
                  <a:pt x="2915" y="1079"/>
                </a:cubicBezTo>
                <a:cubicBezTo>
                  <a:pt x="3095" y="1082"/>
                  <a:pt x="3274" y="1081"/>
                  <a:pt x="3454" y="1088"/>
                </a:cubicBezTo>
                <a:cubicBezTo>
                  <a:pt x="3552" y="1092"/>
                  <a:pt x="3649" y="1127"/>
                  <a:pt x="3747" y="1134"/>
                </a:cubicBezTo>
                <a:cubicBezTo>
                  <a:pt x="3852" y="1169"/>
                  <a:pt x="3971" y="1159"/>
                  <a:pt x="4076" y="1125"/>
                </a:cubicBezTo>
                <a:cubicBezTo>
                  <a:pt x="4103" y="1096"/>
                  <a:pt x="4138" y="1078"/>
                  <a:pt x="4167" y="1052"/>
                </a:cubicBezTo>
                <a:cubicBezTo>
                  <a:pt x="4186" y="1035"/>
                  <a:pt x="4222" y="997"/>
                  <a:pt x="4222" y="997"/>
                </a:cubicBezTo>
                <a:cubicBezTo>
                  <a:pt x="4244" y="928"/>
                  <a:pt x="4235" y="969"/>
                  <a:pt x="4222" y="832"/>
                </a:cubicBezTo>
                <a:cubicBezTo>
                  <a:pt x="4210" y="705"/>
                  <a:pt x="4162" y="649"/>
                  <a:pt x="4048" y="604"/>
                </a:cubicBezTo>
                <a:cubicBezTo>
                  <a:pt x="3991" y="544"/>
                  <a:pt x="3817" y="544"/>
                  <a:pt x="3747" y="540"/>
                </a:cubicBezTo>
                <a:cubicBezTo>
                  <a:pt x="3478" y="491"/>
                  <a:pt x="3758" y="539"/>
                  <a:pt x="3052" y="521"/>
                </a:cubicBezTo>
                <a:cubicBezTo>
                  <a:pt x="2944" y="518"/>
                  <a:pt x="2830" y="494"/>
                  <a:pt x="2723" y="476"/>
                </a:cubicBezTo>
                <a:cubicBezTo>
                  <a:pt x="2702" y="469"/>
                  <a:pt x="2679" y="467"/>
                  <a:pt x="2659" y="457"/>
                </a:cubicBezTo>
                <a:cubicBezTo>
                  <a:pt x="2642" y="448"/>
                  <a:pt x="2630" y="430"/>
                  <a:pt x="2613" y="421"/>
                </a:cubicBezTo>
                <a:cubicBezTo>
                  <a:pt x="2572" y="401"/>
                  <a:pt x="2529" y="386"/>
                  <a:pt x="2485" y="375"/>
                </a:cubicBezTo>
                <a:cubicBezTo>
                  <a:pt x="2445" y="351"/>
                  <a:pt x="2401" y="326"/>
                  <a:pt x="2357" y="311"/>
                </a:cubicBezTo>
                <a:cubicBezTo>
                  <a:pt x="2325" y="280"/>
                  <a:pt x="2301" y="247"/>
                  <a:pt x="2265" y="220"/>
                </a:cubicBezTo>
                <a:cubicBezTo>
                  <a:pt x="2248" y="207"/>
                  <a:pt x="2211" y="183"/>
                  <a:pt x="2211" y="183"/>
                </a:cubicBezTo>
                <a:cubicBezTo>
                  <a:pt x="2182" y="142"/>
                  <a:pt x="2144" y="118"/>
                  <a:pt x="2110" y="82"/>
                </a:cubicBezTo>
                <a:cubicBezTo>
                  <a:pt x="2095" y="37"/>
                  <a:pt x="2067" y="43"/>
                  <a:pt x="204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Freeform 21"/>
          <p:cNvSpPr>
            <a:spLocks/>
          </p:cNvSpPr>
          <p:nvPr/>
        </p:nvSpPr>
        <p:spPr bwMode="auto">
          <a:xfrm>
            <a:off x="927100" y="2895600"/>
            <a:ext cx="4711700" cy="1981200"/>
          </a:xfrm>
          <a:custGeom>
            <a:avLst/>
            <a:gdLst>
              <a:gd name="T0" fmla="*/ 342741250 w 2968"/>
              <a:gd name="T1" fmla="*/ 2147483647 h 1248"/>
              <a:gd name="T2" fmla="*/ 1189513750 w 2968"/>
              <a:gd name="T3" fmla="*/ 0 h 1248"/>
              <a:gd name="T4" fmla="*/ 2147483647 w 2968"/>
              <a:gd name="T5" fmla="*/ 2147483647 h 1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8" h="1248">
                <a:moveTo>
                  <a:pt x="136" y="1248"/>
                </a:moveTo>
                <a:cubicBezTo>
                  <a:pt x="68" y="624"/>
                  <a:pt x="0" y="0"/>
                  <a:pt x="472" y="0"/>
                </a:cubicBezTo>
                <a:cubicBezTo>
                  <a:pt x="944" y="0"/>
                  <a:pt x="2552" y="1040"/>
                  <a:pt x="2968" y="12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22"/>
          <p:cNvSpPr>
            <a:spLocks noChangeShapeType="1"/>
          </p:cNvSpPr>
          <p:nvPr/>
        </p:nvSpPr>
        <p:spPr bwMode="auto">
          <a:xfrm>
            <a:off x="1752600" y="2209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23"/>
          <p:cNvSpPr>
            <a:spLocks noChangeShapeType="1"/>
          </p:cNvSpPr>
          <p:nvPr/>
        </p:nvSpPr>
        <p:spPr bwMode="auto">
          <a:xfrm flipV="1">
            <a:off x="4038600" y="2743200"/>
            <a:ext cx="25908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Line 24"/>
          <p:cNvSpPr>
            <a:spLocks noChangeShapeType="1"/>
          </p:cNvSpPr>
          <p:nvPr/>
        </p:nvSpPr>
        <p:spPr bwMode="auto">
          <a:xfrm>
            <a:off x="4800600" y="20574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0" name="Line 25"/>
          <p:cNvSpPr>
            <a:spLocks noChangeShapeType="1"/>
          </p:cNvSpPr>
          <p:nvPr/>
        </p:nvSpPr>
        <p:spPr bwMode="auto">
          <a:xfrm flipH="1">
            <a:off x="6477000" y="40386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AutoShape 26"/>
          <p:cNvSpPr>
            <a:spLocks noChangeArrowheads="1"/>
          </p:cNvSpPr>
          <p:nvPr/>
        </p:nvSpPr>
        <p:spPr bwMode="auto">
          <a:xfrm>
            <a:off x="6705600" y="3429000"/>
            <a:ext cx="914400" cy="1066800"/>
          </a:xfrm>
          <a:custGeom>
            <a:avLst/>
            <a:gdLst>
              <a:gd name="T0" fmla="*/ 19354800 w 21600"/>
              <a:gd name="T1" fmla="*/ 0 h 21600"/>
              <a:gd name="T2" fmla="*/ 4838700 w 21600"/>
              <a:gd name="T3" fmla="*/ 26344033 h 21600"/>
              <a:gd name="T4" fmla="*/ 19354800 w 21600"/>
              <a:gd name="T5" fmla="*/ 13172017 h 21600"/>
              <a:gd name="T6" fmla="*/ 33870900 w 21600"/>
              <a:gd name="T7" fmla="*/ 2634403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CNC</a:t>
            </a:r>
          </a:p>
        </p:txBody>
      </p:sp>
      <p:sp>
        <p:nvSpPr>
          <p:cNvPr id="3092" name="AutoShape 27"/>
          <p:cNvSpPr>
            <a:spLocks noChangeArrowheads="1"/>
          </p:cNvSpPr>
          <p:nvPr/>
        </p:nvSpPr>
        <p:spPr bwMode="auto">
          <a:xfrm>
            <a:off x="838200" y="1752600"/>
            <a:ext cx="1676400" cy="838200"/>
          </a:xfrm>
          <a:prstGeom prst="flowChartOnline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Agency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Supplemental</a:t>
            </a:r>
          </a:p>
        </p:txBody>
      </p:sp>
      <p:sp>
        <p:nvSpPr>
          <p:cNvPr id="3093" name="AutoShape 28"/>
          <p:cNvSpPr>
            <a:spLocks noChangeArrowheads="1"/>
          </p:cNvSpPr>
          <p:nvPr/>
        </p:nvSpPr>
        <p:spPr bwMode="auto">
          <a:xfrm>
            <a:off x="7315200" y="4724400"/>
            <a:ext cx="838200" cy="990600"/>
          </a:xfrm>
          <a:prstGeom prst="flowChartSor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Colbert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Report</a:t>
            </a:r>
          </a:p>
        </p:txBody>
      </p:sp>
      <p:sp>
        <p:nvSpPr>
          <p:cNvPr id="3094" name="Line 29"/>
          <p:cNvSpPr>
            <a:spLocks noChangeShapeType="1"/>
          </p:cNvSpPr>
          <p:nvPr/>
        </p:nvSpPr>
        <p:spPr bwMode="auto">
          <a:xfrm>
            <a:off x="6477000" y="5257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2766" y="321365"/>
            <a:ext cx="8865704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b="1" dirty="0" smtClean="0"/>
              <a:t>Template for Approaching Book Deal Questions: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2670" y="1067559"/>
            <a:ext cx="8305800" cy="5181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What category of employee is seeking compensation for writing a book?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altLang="en-US" sz="2400" u="sng" dirty="0" smtClean="0"/>
              <a:t>What is the book about</a:t>
            </a:r>
            <a:r>
              <a:rPr lang="en-US" altLang="en-US" sz="2400" dirty="0" smtClean="0"/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When is the writing performed and compensation received?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What is the type of compensation?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altLang="en-US" sz="2400" u="sng" dirty="0" smtClean="0"/>
              <a:t>Who is offering the compensation and why</a:t>
            </a:r>
            <a:r>
              <a:rPr lang="en-US" altLang="en-US" sz="2400" dirty="0" smtClean="0"/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What other ethics rules and considerations may apply?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669" y="381000"/>
            <a:ext cx="8560905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b="1" u="sng" dirty="0" smtClean="0"/>
              <a:t>What Category of Employee is Writing a Book?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669" y="1298713"/>
            <a:ext cx="8229600" cy="489005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800" u="sng" dirty="0" smtClean="0"/>
              <a:t>Regular Employees are </a:t>
            </a:r>
            <a:r>
              <a:rPr lang="en-US" altLang="en-US" sz="2800" u="sng" dirty="0" smtClean="0">
                <a:solidFill>
                  <a:schemeClr val="accent1"/>
                </a:solidFill>
              </a:rPr>
              <a:t>NOT</a:t>
            </a:r>
            <a:r>
              <a:rPr lang="en-US" altLang="en-US" sz="2800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 special Government employees,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 covered </a:t>
            </a:r>
            <a:r>
              <a:rPr lang="en-US" altLang="en-US" sz="2400" dirty="0" err="1" smtClean="0"/>
              <a:t>noncareer</a:t>
            </a:r>
            <a:r>
              <a:rPr lang="en-US" altLang="en-US" sz="2400" dirty="0" smtClean="0"/>
              <a:t> employees, nor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 employees appointed by the President.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800" u="sng" dirty="0" smtClean="0"/>
              <a:t>Special Government Employees (SGEs)</a:t>
            </a:r>
            <a:r>
              <a:rPr lang="en-US" altLang="en-US" sz="2800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 are those executive branch officers or employees specified in 18 U.S.C. § 202(a).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 generally are employees who are retained to work temporarily for the Government for no more than 130 days in any 365-day period</a:t>
            </a:r>
            <a:r>
              <a:rPr lang="en-US" alt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0817" y="381000"/>
            <a:ext cx="8229600" cy="129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u="sng" dirty="0" smtClean="0"/>
              <a:t>What is the Book About?</a:t>
            </a:r>
            <a:endParaRPr lang="en-US" altLang="en-US" sz="3600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0817" y="1371600"/>
            <a:ext cx="8229600" cy="472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 u="sng" dirty="0" smtClean="0"/>
              <a:t>“Related to Official Duties” - Two Main Classifications</a:t>
            </a:r>
            <a:r>
              <a:rPr lang="en-US" altLang="en-US" sz="2800" dirty="0" smtClean="0"/>
              <a:t>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sz="3600" dirty="0" smtClean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Based on what the book is about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Based on who is providing the compensation and why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10818" y="79515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b="1" dirty="0" smtClean="0"/>
              <a:t>Related To Official Duties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10818" y="967411"/>
            <a:ext cx="82296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800" u="sng" dirty="0" smtClean="0"/>
              <a:t>Based on Who Offered the Compensation &amp; Why</a:t>
            </a:r>
            <a:r>
              <a:rPr lang="en-US" altLang="en-US" sz="2800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Invitation from person affected by performance of employee’s duties; 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Invitation because of official position</a:t>
            </a:r>
            <a:r>
              <a:rPr lang="en-US" altLang="en-US" sz="2400" u="sng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800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800" u="sng" dirty="0" smtClean="0"/>
              <a:t>Based on What the Book is About</a:t>
            </a:r>
            <a:r>
              <a:rPr lang="en-US" altLang="en-US" sz="2800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Undertaken as part of official duties; 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Draws substantially on nonpublic information; 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Matter to which the employee has been assigned within 1 year (some SGEs treated differently); 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400" u="sng" dirty="0" smtClean="0"/>
              <a:t>Deals with ongoing or announced policy, program or operation of agency</a:t>
            </a:r>
            <a:r>
              <a:rPr lang="en-US" altLang="en-US" sz="2400" dirty="0" smtClean="0"/>
              <a:t> (not SGEs)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0818" y="658398"/>
            <a:ext cx="9144000" cy="14493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b="1" dirty="0" smtClean="0"/>
              <a:t>Deals in significant part with an ongoing or announced policy, program or operation of the agency:</a:t>
            </a:r>
            <a:br>
              <a:rPr lang="en-US" altLang="en-US" sz="3600" b="1" dirty="0" smtClean="0"/>
            </a:br>
            <a:endParaRPr lang="en-US" altLang="en-US" sz="3600" b="1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0818" y="2610679"/>
            <a:ext cx="8229600" cy="4419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For regular employees look to 2635.807(a)(2)(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) (Examples 3 - 6)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For SGEs “related to official duties” look to 2635.807(a)(2)(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) (Examples 7 &amp; 8)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For a discussion and further analysis look to OGE Informal Advisory Opinion 01x10 (November 13, 2001); </a:t>
            </a:r>
            <a:r>
              <a:rPr lang="en-US" altLang="en-US" sz="2400" u="sng" dirty="0" smtClean="0"/>
              <a:t>Wolfe v. Barnhart</a:t>
            </a:r>
            <a:r>
              <a:rPr lang="en-US" altLang="en-US" sz="2400" dirty="0" smtClean="0"/>
              <a:t>, 446 F. 3d 1096 (10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Cir. 2006)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altLang="en-US" sz="2400" dirty="0" smtClean="0"/>
              <a:t> See OGE Website - Ethics Fundamentals Series: When is an Employee’s Outside Teaching, Speaking, or Writing “related to” Official Duties?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457</TotalTime>
  <Words>1815</Words>
  <Application>Microsoft Office PowerPoint</Application>
  <PresentationFormat>On-screen Show (4:3)</PresentationFormat>
  <Paragraphs>387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Retrospect</vt:lpstr>
      <vt:lpstr>Chart</vt:lpstr>
      <vt:lpstr>PowerPoint Presentation</vt:lpstr>
      <vt:lpstr>Purpose of 2635.807</vt:lpstr>
      <vt:lpstr>Book Deals  OGE Legal Advisory: 08 x 3; 08 x 3a; and 08 x 3b</vt:lpstr>
      <vt:lpstr>Simple Answer</vt:lpstr>
      <vt:lpstr>Template for Approaching Book Deal Questions:</vt:lpstr>
      <vt:lpstr>What Category of Employee is Writing a Book?</vt:lpstr>
      <vt:lpstr>What is the Book About?</vt:lpstr>
      <vt:lpstr>Related To Official Duties</vt:lpstr>
      <vt:lpstr>Deals in significant part with an ongoing or announced policy, program or operation of the agency: </vt:lpstr>
      <vt:lpstr>Timing of Writing and Receipt of Compensation?  Two “rules of thumb” to keep in mind:</vt:lpstr>
      <vt:lpstr>Government service, compensation and writing must overlap at some point in time in order for the ethics rules to apply.</vt:lpstr>
      <vt:lpstr>Type of Compensation?</vt:lpstr>
      <vt:lpstr>Who is Offering the Compensation and Why?</vt:lpstr>
      <vt:lpstr>Other Ethics Considerations?</vt:lpstr>
      <vt:lpstr>PowerPoint Presentation</vt:lpstr>
      <vt:lpstr>PowerPoint Presentation</vt:lpstr>
      <vt:lpstr>(Continued) Overview: Determining Whether a Regular Employee or an SGE May Receive Compensation for Writing a Book </vt:lpstr>
      <vt:lpstr>Category of Employee?  Covered Noncareer Employees (CNC):</vt:lpstr>
      <vt:lpstr>Appointed by the President to a full-time noncareer position (PA):</vt:lpstr>
      <vt:lpstr>Different Rules Apply to CNC and PA Employees Versus Regular and SGEs</vt:lpstr>
      <vt:lpstr>Distinguishing Between CNC and PA Employees:</vt:lpstr>
      <vt:lpstr>PowerPoint Presentation</vt:lpstr>
      <vt:lpstr>PowerPoint Presentation</vt:lpstr>
      <vt:lpstr>PowerPoint Presentation</vt:lpstr>
      <vt:lpstr>Please Feel Free To Contact 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Fenix</dc:creator>
  <cp:lastModifiedBy>Monica M.G. Ashar</cp:lastModifiedBy>
  <cp:revision>42</cp:revision>
  <dcterms:created xsi:type="dcterms:W3CDTF">2016-02-01T15:07:14Z</dcterms:created>
  <dcterms:modified xsi:type="dcterms:W3CDTF">2016-03-02T19:35:19Z</dcterms:modified>
</cp:coreProperties>
</file>